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56" r:id="rId2"/>
    <p:sldId id="257" r:id="rId3"/>
    <p:sldId id="258" r:id="rId4"/>
    <p:sldId id="259" r:id="rId5"/>
    <p:sldId id="261" r:id="rId6"/>
    <p:sldId id="267" r:id="rId7"/>
    <p:sldId id="268" r:id="rId8"/>
    <p:sldId id="270" r:id="rId9"/>
    <p:sldId id="266" r:id="rId10"/>
    <p:sldId id="262" r:id="rId11"/>
    <p:sldId id="271" r:id="rId12"/>
    <p:sldId id="272" r:id="rId13"/>
    <p:sldId id="273" r:id="rId14"/>
    <p:sldId id="274" r:id="rId15"/>
    <p:sldId id="275" r:id="rId16"/>
    <p:sldId id="276" r:id="rId17"/>
    <p:sldId id="279" r:id="rId18"/>
    <p:sldId id="263" r:id="rId19"/>
    <p:sldId id="264" r:id="rId20"/>
    <p:sldId id="265" r:id="rId21"/>
    <p:sldId id="269" r:id="rId22"/>
    <p:sldId id="295" r:id="rId23"/>
    <p:sldId id="280" r:id="rId24"/>
    <p:sldId id="277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1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93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03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47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3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93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21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97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34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82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08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745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87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82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47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131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277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98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6C9A95E-23DF-4CBA-810A-C948920A352D}" type="datetimeFigureOut">
              <a:rPr lang="ru-RU" smtClean="0"/>
              <a:t>27.10.2023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C343705-103A-41FA-AE99-284E6FEDE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0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3570" y="857787"/>
            <a:ext cx="8825658" cy="2677648"/>
          </a:xfrm>
        </p:spPr>
        <p:txBody>
          <a:bodyPr/>
          <a:lstStyle/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Итоговое сочинение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2023-2024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14776" y="4058019"/>
            <a:ext cx="46778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Учитель: Кириллова И.В.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82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итогового сочинения 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2023-2024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68741" y="2603500"/>
            <a:ext cx="11027390" cy="34163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3 </a:t>
            </a:r>
            <a:r>
              <a:rPr lang="ru-RU" sz="2400" b="1" dirty="0" smtClean="0">
                <a:solidFill>
                  <a:schemeClr val="tx1"/>
                </a:solidFill>
              </a:rPr>
              <a:t>раздела=6 тем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Закрытый банк тем итогового сочинения на основе тем прошлых лет </a:t>
            </a:r>
            <a:r>
              <a:rPr lang="ru-RU" sz="2400" dirty="0" smtClean="0">
                <a:solidFill>
                  <a:schemeClr val="tx1"/>
                </a:solidFill>
              </a:rPr>
              <a:t>(на данный момент их более полутора тысяч)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4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373318" y="627797"/>
            <a:ext cx="8761413" cy="1298495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Разделы </a:t>
            </a:r>
            <a:r>
              <a:rPr lang="ru-RU" dirty="0"/>
              <a:t>и подразделы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2023-2024 </a:t>
            </a:r>
            <a:r>
              <a:rPr lang="ru-RU" dirty="0"/>
              <a:t>года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54954" y="224865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Раздел 1 </a:t>
            </a:r>
            <a:r>
              <a:rPr lang="ru-RU" sz="2000" b="1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Духовно-нравственные ориентиры в жизни человека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Подразделы:</a:t>
            </a:r>
            <a:endParaRPr lang="ru-RU" b="1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dirty="0">
                <a:latin typeface="+mj-lt"/>
                <a:cs typeface="Times New Roman" panose="02020603050405020304" pitchFamily="18" charset="0"/>
              </a:rPr>
              <a:t>1.1.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Внутренний мир</a:t>
            </a:r>
            <a:r>
              <a:rPr lang="ru-RU" u="sng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человека и его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личностные качества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+mj-lt"/>
                <a:cs typeface="Times New Roman" panose="02020603050405020304" pitchFamily="18" charset="0"/>
              </a:rPr>
              <a:t>1.2.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Отношение человека к другому человеку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(окружению),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нравственные идеалы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выбор 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между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добром и злом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+mj-lt"/>
                <a:cs typeface="Times New Roman" panose="02020603050405020304" pitchFamily="18" charset="0"/>
              </a:rPr>
              <a:t>1.3.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Познание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человеком самого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себя.</a:t>
            </a:r>
          </a:p>
          <a:p>
            <a:r>
              <a:rPr lang="ru-RU" dirty="0">
                <a:latin typeface="+mj-lt"/>
                <a:cs typeface="Times New Roman" panose="02020603050405020304" pitchFamily="18" charset="0"/>
              </a:rPr>
              <a:t>1.4.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Свобода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человека и ее ограничения.</a:t>
            </a:r>
          </a:p>
          <a:p>
            <a:endParaRPr lang="ru-RU" dirty="0"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7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Разделы и подразделы </a:t>
            </a:r>
            <a:br>
              <a:rPr lang="ru-RU" dirty="0"/>
            </a:br>
            <a:r>
              <a:rPr lang="ru-RU" dirty="0" smtClean="0"/>
              <a:t>2023-2024 </a:t>
            </a:r>
            <a:r>
              <a:rPr lang="ru-RU" dirty="0"/>
              <a:t>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Раздел 2  </a:t>
            </a:r>
            <a:r>
              <a:rPr lang="ru-RU" sz="2000" b="1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Семья, общество, Отечество в жизни человека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Подразделы:</a:t>
            </a:r>
            <a:endParaRPr lang="ru-RU" sz="2000" b="1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+mj-lt"/>
                <a:cs typeface="Times New Roman" panose="02020603050405020304" pitchFamily="18" charset="0"/>
              </a:rPr>
              <a:t>2.1.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Семья</a:t>
            </a:r>
            <a:r>
              <a:rPr lang="ru-RU" sz="2000" dirty="0">
                <a:latin typeface="+mj-lt"/>
                <a:cs typeface="Times New Roman" panose="02020603050405020304" pitchFamily="18" charset="0"/>
              </a:rPr>
              <a:t>, род;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семейные ценности </a:t>
            </a:r>
            <a:r>
              <a:rPr lang="ru-RU" sz="2000" dirty="0">
                <a:latin typeface="+mj-lt"/>
                <a:cs typeface="Times New Roman" panose="02020603050405020304" pitchFamily="18" charset="0"/>
              </a:rPr>
              <a:t>и традиции.</a:t>
            </a:r>
          </a:p>
          <a:p>
            <a:r>
              <a:rPr lang="ru-RU" sz="2000" dirty="0">
                <a:latin typeface="+mj-lt"/>
                <a:cs typeface="Times New Roman" panose="02020603050405020304" pitchFamily="18" charset="0"/>
              </a:rPr>
              <a:t>2.2.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Человек</a:t>
            </a:r>
            <a:r>
              <a:rPr lang="ru-RU" sz="2000" dirty="0">
                <a:latin typeface="+mj-lt"/>
                <a:cs typeface="Times New Roman" panose="02020603050405020304" pitchFamily="18" charset="0"/>
              </a:rPr>
              <a:t> и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общество.</a:t>
            </a:r>
          </a:p>
          <a:p>
            <a:r>
              <a:rPr lang="ru-RU" sz="2000" dirty="0">
                <a:latin typeface="+mj-lt"/>
                <a:cs typeface="Times New Roman" panose="02020603050405020304" pitchFamily="18" charset="0"/>
              </a:rPr>
              <a:t>2.3.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Родина,</a:t>
            </a:r>
            <a:r>
              <a:rPr lang="ru-RU" sz="2000" dirty="0">
                <a:latin typeface="+mj-lt"/>
                <a:cs typeface="Times New Roman" panose="02020603050405020304" pitchFamily="18" charset="0"/>
              </a:rPr>
              <a:t> государство,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гражданская позиция </a:t>
            </a:r>
            <a:r>
              <a:rPr lang="ru-RU" sz="2000" dirty="0">
                <a:latin typeface="+mj-lt"/>
                <a:cs typeface="Times New Roman" panose="02020603050405020304" pitchFamily="18" charset="0"/>
              </a:rPr>
              <a:t>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78494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Разделы и подразделы </a:t>
            </a:r>
            <a:br>
              <a:rPr lang="ru-RU" dirty="0"/>
            </a:br>
            <a:r>
              <a:rPr lang="ru-RU" dirty="0" smtClean="0"/>
              <a:t>2023-2024 </a:t>
            </a:r>
            <a:r>
              <a:rPr lang="ru-RU" dirty="0"/>
              <a:t>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1"/>
                </a:solidFill>
              </a:rPr>
              <a:t>Раздел 3 </a:t>
            </a:r>
            <a:r>
              <a:rPr lang="ru-RU" sz="2000" b="1" dirty="0">
                <a:solidFill>
                  <a:schemeClr val="accent1"/>
                </a:solidFill>
              </a:rPr>
              <a:t>Природа и культура в жизни человека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1"/>
                </a:solidFill>
              </a:rPr>
              <a:t>Подразделы</a:t>
            </a:r>
            <a:endParaRPr lang="ru-RU" sz="2000" b="1" dirty="0">
              <a:solidFill>
                <a:schemeClr val="accent1"/>
              </a:solidFill>
            </a:endParaRPr>
          </a:p>
          <a:p>
            <a:r>
              <a:rPr lang="ru-RU" sz="2000" dirty="0"/>
              <a:t>3.1. </a:t>
            </a:r>
            <a:r>
              <a:rPr lang="ru-RU" sz="2000" b="1" dirty="0"/>
              <a:t>Природа</a:t>
            </a:r>
            <a:r>
              <a:rPr lang="ru-RU" sz="2000" dirty="0"/>
              <a:t> и </a:t>
            </a:r>
            <a:r>
              <a:rPr lang="ru-RU" sz="2000" b="1" dirty="0"/>
              <a:t>человек</a:t>
            </a:r>
            <a:r>
              <a:rPr lang="ru-RU" sz="2000" dirty="0"/>
              <a:t>.</a:t>
            </a:r>
          </a:p>
          <a:p>
            <a:r>
              <a:rPr lang="ru-RU" sz="2000" dirty="0"/>
              <a:t>3.2. </a:t>
            </a:r>
            <a:r>
              <a:rPr lang="ru-RU" sz="2000" b="1" dirty="0"/>
              <a:t>Наука</a:t>
            </a:r>
            <a:r>
              <a:rPr lang="ru-RU" sz="2000" dirty="0"/>
              <a:t> и </a:t>
            </a:r>
            <a:r>
              <a:rPr lang="ru-RU" sz="2000" b="1" dirty="0"/>
              <a:t>человек.</a:t>
            </a:r>
          </a:p>
          <a:p>
            <a:r>
              <a:rPr lang="ru-RU" sz="2000" dirty="0"/>
              <a:t>3.3. </a:t>
            </a:r>
            <a:r>
              <a:rPr lang="ru-RU" sz="2000" b="1" dirty="0"/>
              <a:t>Искусство</a:t>
            </a:r>
            <a:r>
              <a:rPr lang="ru-RU" sz="2000" dirty="0"/>
              <a:t> и </a:t>
            </a:r>
            <a:r>
              <a:rPr lang="ru-RU" sz="2000" b="1" dirty="0"/>
              <a:t>человек</a:t>
            </a:r>
            <a:r>
              <a:rPr lang="ru-RU" sz="2000" b="1" dirty="0" smtClean="0"/>
              <a:t>.</a:t>
            </a:r>
          </a:p>
          <a:p>
            <a:r>
              <a:rPr lang="ru-RU" sz="2000" dirty="0" smtClean="0"/>
              <a:t>3.4. </a:t>
            </a:r>
            <a:r>
              <a:rPr lang="ru-RU" sz="2000" b="1" dirty="0" smtClean="0"/>
              <a:t>Язык и языковая </a:t>
            </a:r>
            <a:r>
              <a:rPr lang="ru-RU" sz="2000" dirty="0" smtClean="0"/>
              <a:t>личность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832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614" y="891782"/>
            <a:ext cx="8761413" cy="706964"/>
          </a:xfrm>
        </p:spPr>
        <p:txBody>
          <a:bodyPr/>
          <a:lstStyle/>
          <a:p>
            <a:pPr algn="ctr"/>
            <a:r>
              <a:rPr lang="ru-RU" sz="2400" dirty="0"/>
              <a:t>КОММЕНТАРИИ К РАЗДЕЛАМ</a:t>
            </a:r>
            <a:br>
              <a:rPr lang="ru-RU" sz="2400" dirty="0"/>
            </a:br>
            <a:r>
              <a:rPr lang="ru-RU" sz="2400" dirty="0"/>
              <a:t>ЗАКРЫТОГО БАНКА ТЕМ ИТОГОВОГО СОЧИНЕНИЯ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0363" y="2426078"/>
            <a:ext cx="10199983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Раздел 1. Духовно-нравственные ориентиры в жизни человека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Темы этого раздела: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связаны </a:t>
            </a:r>
            <a:r>
              <a:rPr lang="ru-RU" dirty="0">
                <a:cs typeface="Times New Roman" panose="02020603050405020304" pitchFamily="18" charset="0"/>
              </a:rPr>
              <a:t>с вопросами, которые человек задаёт себе сам, в том числе в </a:t>
            </a:r>
            <a:r>
              <a:rPr lang="ru-RU" dirty="0" smtClean="0">
                <a:cs typeface="Times New Roman" panose="02020603050405020304" pitchFamily="18" charset="0"/>
              </a:rPr>
              <a:t>ситуации нравственного </a:t>
            </a:r>
            <a:r>
              <a:rPr lang="ru-RU" dirty="0">
                <a:cs typeface="Times New Roman" panose="02020603050405020304" pitchFamily="18" charset="0"/>
              </a:rPr>
              <a:t>выбора;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нацеливают </a:t>
            </a:r>
            <a:r>
              <a:rPr lang="ru-RU" dirty="0">
                <a:cs typeface="Times New Roman" panose="02020603050405020304" pitchFamily="18" charset="0"/>
              </a:rPr>
              <a:t>на рассуждение о нравственных идеалах и моральных нормах,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     сиюминутном </a:t>
            </a:r>
            <a:r>
              <a:rPr lang="ru-RU" dirty="0">
                <a:cs typeface="Times New Roman" panose="02020603050405020304" pitchFamily="18" charset="0"/>
              </a:rPr>
              <a:t>и вечном, добре и зле, о свободе и ответственности;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касаются </a:t>
            </a:r>
            <a:r>
              <a:rPr lang="ru-RU" dirty="0">
                <a:cs typeface="Times New Roman" panose="02020603050405020304" pitchFamily="18" charset="0"/>
              </a:rPr>
              <a:t>размышлений о смысле жизни, гуманном и антигуманном поступках,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      их </a:t>
            </a:r>
            <a:r>
              <a:rPr lang="ru-RU" dirty="0">
                <a:cs typeface="Times New Roman" panose="02020603050405020304" pitchFamily="18" charset="0"/>
              </a:rPr>
              <a:t>мотивах, причинах внутреннего разлада и об угрызениях совести;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позволяют </a:t>
            </a:r>
            <a:r>
              <a:rPr lang="ru-RU" dirty="0">
                <a:cs typeface="Times New Roman" panose="02020603050405020304" pitchFamily="18" charset="0"/>
              </a:rPr>
              <a:t>задуматься об образе жизни человека, о выборе им жизненного </a:t>
            </a:r>
            <a:r>
              <a:rPr lang="ru-RU" dirty="0" smtClean="0">
                <a:cs typeface="Times New Roman" panose="02020603050405020304" pitchFamily="18" charset="0"/>
              </a:rPr>
              <a:t>пути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37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КОММЕНТАРИИ К РАЗДЕЛАМ</a:t>
            </a:r>
            <a:br>
              <a:rPr lang="ru-RU" sz="2400" dirty="0"/>
            </a:br>
            <a:r>
              <a:rPr lang="ru-RU" sz="2400" dirty="0"/>
              <a:t>ЗАКРЫТОГО БАНКА ТЕМ ИТОГОВОГО СОЧИНЕНИЯ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3444" y="2467023"/>
            <a:ext cx="8825659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Раздел 2. Семья, общество, Отечество в жизни человека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Темы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этого раздела: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связаны </a:t>
            </a:r>
            <a:r>
              <a:rPr lang="ru-RU" dirty="0">
                <a:cs typeface="Times New Roman" panose="02020603050405020304" pitchFamily="18" charset="0"/>
              </a:rPr>
              <a:t>со взглядом на человека как представителя семьи, социума, </a:t>
            </a:r>
            <a:r>
              <a:rPr lang="ru-RU" dirty="0" smtClean="0">
                <a:cs typeface="Times New Roman" panose="02020603050405020304" pitchFamily="18" charset="0"/>
              </a:rPr>
              <a:t> поколения</a:t>
            </a:r>
            <a:r>
              <a:rPr lang="ru-RU" dirty="0">
                <a:cs typeface="Times New Roman" panose="02020603050405020304" pitchFamily="18" charset="0"/>
              </a:rPr>
              <a:t>, эпохи;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cs typeface="Times New Roman" panose="02020603050405020304" pitchFamily="18" charset="0"/>
              </a:rPr>
              <a:t>н</a:t>
            </a:r>
            <a:r>
              <a:rPr lang="ru-RU" dirty="0" smtClean="0">
                <a:cs typeface="Times New Roman" panose="02020603050405020304" pitchFamily="18" charset="0"/>
              </a:rPr>
              <a:t>ацеливают </a:t>
            </a:r>
            <a:r>
              <a:rPr lang="ru-RU" dirty="0">
                <a:cs typeface="Times New Roman" panose="02020603050405020304" pitchFamily="18" charset="0"/>
              </a:rPr>
              <a:t>на размышление о семейных и общественных ценностях, традициях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 </a:t>
            </a:r>
            <a:r>
              <a:rPr lang="ru-RU" dirty="0" smtClean="0">
                <a:cs typeface="Times New Roman" panose="02020603050405020304" pitchFamily="18" charset="0"/>
              </a:rPr>
              <a:t>      и </a:t>
            </a:r>
            <a:r>
              <a:rPr lang="ru-RU" dirty="0">
                <a:cs typeface="Times New Roman" panose="02020603050405020304" pitchFamily="18" charset="0"/>
              </a:rPr>
              <a:t>обычаях, межличностных отношениях и влиянии среды на человека;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касаются </a:t>
            </a:r>
            <a:r>
              <a:rPr lang="ru-RU" dirty="0">
                <a:cs typeface="Times New Roman" panose="02020603050405020304" pitchFamily="18" charset="0"/>
              </a:rPr>
              <a:t>вопросов исторического времени, гражданских идеалов, </a:t>
            </a:r>
            <a:r>
              <a:rPr lang="ru-RU" dirty="0" smtClean="0">
                <a:cs typeface="Times New Roman" panose="02020603050405020304" pitchFamily="18" charset="0"/>
              </a:rPr>
              <a:t>важности сохранения </a:t>
            </a:r>
            <a:r>
              <a:rPr lang="ru-RU" dirty="0">
                <a:cs typeface="Times New Roman" panose="02020603050405020304" pitchFamily="18" charset="0"/>
              </a:rPr>
              <a:t>исторической памяти, роли личности в </a:t>
            </a:r>
            <a:r>
              <a:rPr lang="ru-RU" dirty="0" smtClean="0">
                <a:cs typeface="Times New Roman" panose="02020603050405020304" pitchFamily="18" charset="0"/>
              </a:rPr>
              <a:t>истории</a:t>
            </a:r>
            <a:endParaRPr lang="ru-RU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позволяют </a:t>
            </a:r>
            <a:r>
              <a:rPr lang="ru-RU" dirty="0">
                <a:cs typeface="Times New Roman" panose="02020603050405020304" pitchFamily="18" charset="0"/>
              </a:rPr>
              <a:t>задуматься о славе и бесславии, личном и общественном, </a:t>
            </a:r>
            <a:r>
              <a:rPr lang="ru-RU" dirty="0" smtClean="0">
                <a:cs typeface="Times New Roman" panose="02020603050405020304" pitchFamily="18" charset="0"/>
              </a:rPr>
              <a:t>своём вкладе </a:t>
            </a:r>
            <a:r>
              <a:rPr lang="ru-RU" dirty="0">
                <a:cs typeface="Times New Roman" panose="02020603050405020304" pitchFamily="18" charset="0"/>
              </a:rPr>
              <a:t>в общественный </a:t>
            </a:r>
            <a:r>
              <a:rPr lang="ru-RU" dirty="0" smtClean="0">
                <a:cs typeface="Times New Roman" panose="02020603050405020304" pitchFamily="18" charset="0"/>
              </a:rPr>
              <a:t>прогресс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22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rgbClr val="EBEBEB"/>
                </a:solidFill>
              </a:rPr>
              <a:t>КОММЕНТАРИИ К РАЗДЕЛАМ</a:t>
            </a:r>
            <a:br>
              <a:rPr lang="ru-RU" sz="2400" dirty="0">
                <a:solidFill>
                  <a:srgbClr val="EBEBEB"/>
                </a:solidFill>
              </a:rPr>
            </a:br>
            <a:r>
              <a:rPr lang="ru-RU" sz="2400" dirty="0">
                <a:solidFill>
                  <a:srgbClr val="EBEBEB"/>
                </a:solidFill>
              </a:rPr>
              <a:t>ЗАКРЫТОГО БАНКА ТЕМ ИТОГОВОГО СОЧИНЕНИЯ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24585"/>
            <a:ext cx="9913380" cy="40408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Раздел 3. Природа и культура в жизни человека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         Темы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этого раздела: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связаны </a:t>
            </a:r>
            <a:r>
              <a:rPr lang="ru-RU" dirty="0">
                <a:cs typeface="Times New Roman" panose="02020603050405020304" pitchFamily="18" charset="0"/>
              </a:rPr>
              <a:t>с философскими, социальными, этическими, эстетическими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        проблемами</a:t>
            </a:r>
            <a:r>
              <a:rPr lang="ru-RU" dirty="0">
                <a:cs typeface="Times New Roman" panose="02020603050405020304" pitchFamily="18" charset="0"/>
              </a:rPr>
              <a:t>, вопросами экологии;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нацеливают </a:t>
            </a:r>
            <a:r>
              <a:rPr lang="ru-RU" dirty="0">
                <a:cs typeface="Times New Roman" panose="02020603050405020304" pitchFamily="18" charset="0"/>
              </a:rPr>
              <a:t>на рассуждение об искусстве и науке, о феномене таланта, </a:t>
            </a:r>
            <a:r>
              <a:rPr lang="ru-RU" dirty="0" smtClean="0">
                <a:cs typeface="Times New Roman" panose="02020603050405020304" pitchFamily="18" charset="0"/>
              </a:rPr>
              <a:t>ценности  художественного </a:t>
            </a:r>
            <a:r>
              <a:rPr lang="ru-RU" dirty="0">
                <a:cs typeface="Times New Roman" panose="02020603050405020304" pitchFamily="18" charset="0"/>
              </a:rPr>
              <a:t>творчества и научного поиска, о собственных </a:t>
            </a:r>
            <a:r>
              <a:rPr lang="ru-RU" dirty="0" smtClean="0">
                <a:cs typeface="Times New Roman" panose="02020603050405020304" pitchFamily="18" charset="0"/>
              </a:rPr>
              <a:t>предпочтениях или </a:t>
            </a:r>
            <a:r>
              <a:rPr lang="ru-RU" dirty="0">
                <a:cs typeface="Times New Roman" panose="02020603050405020304" pitchFamily="18" charset="0"/>
              </a:rPr>
              <a:t>интересах в области искусства и науки;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касаются миссии художника и ответственности человека науки, значения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       великих </a:t>
            </a:r>
            <a:r>
              <a:rPr lang="ru-RU" dirty="0">
                <a:cs typeface="Times New Roman" panose="02020603050405020304" pitchFamily="18" charset="0"/>
              </a:rPr>
              <a:t>творений искусства и научных открытий (в том числе в связи с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        юбилейными </a:t>
            </a:r>
            <a:r>
              <a:rPr lang="ru-RU" dirty="0">
                <a:cs typeface="Times New Roman" panose="02020603050405020304" pitchFamily="18" charset="0"/>
              </a:rPr>
              <a:t>датами);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cs typeface="Times New Roman" panose="02020603050405020304" pitchFamily="18" charset="0"/>
              </a:rPr>
              <a:t>позволяют </a:t>
            </a:r>
            <a:r>
              <a:rPr lang="ru-RU" dirty="0">
                <a:cs typeface="Times New Roman" panose="02020603050405020304" pitchFamily="18" charset="0"/>
              </a:rPr>
              <a:t>осмысливать роль культуры в жизни </a:t>
            </a:r>
            <a:r>
              <a:rPr lang="ru-RU" dirty="0" smtClean="0">
                <a:cs typeface="Times New Roman" panose="02020603050405020304" pitchFamily="18" charset="0"/>
              </a:rPr>
              <a:t>человека</a:t>
            </a:r>
            <a:endParaRPr lang="ru-RU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3941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Итоговое сочинение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150" y="3370996"/>
            <a:ext cx="11136572" cy="16104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cs typeface="Times New Roman" panose="02020603050405020304" pitchFamily="18" charset="0"/>
              </a:rPr>
              <a:t>2023-2024 </a:t>
            </a:r>
            <a:r>
              <a:rPr lang="ru-RU" sz="2800" dirty="0">
                <a:cs typeface="Times New Roman" panose="02020603050405020304" pitchFamily="18" charset="0"/>
              </a:rPr>
              <a:t>учебном году комплекты тем итогового сочинения будут собираться только из тех тем, которые использовались в прошлые годы</a:t>
            </a:r>
            <a:r>
              <a:rPr lang="ru-RU" sz="2800" dirty="0" smtClean="0">
                <a:cs typeface="Times New Roman" panose="02020603050405020304" pitchFamily="18" charset="0"/>
              </a:rPr>
              <a:t>.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endParaRPr lang="ru-RU" sz="2800" dirty="0" smtClean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Образец комплекта тем 2022-2023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1223  </a:t>
            </a:r>
            <a:r>
              <a:rPr lang="ru-RU" sz="2000" b="1" dirty="0"/>
              <a:t>Как</a:t>
            </a:r>
            <a:r>
              <a:rPr lang="ru-RU" sz="2000" dirty="0"/>
              <a:t>, по-Вашему, связаны понятия чести и совести?</a:t>
            </a:r>
          </a:p>
          <a:p>
            <a:pPr marL="0" indent="0">
              <a:buNone/>
            </a:pPr>
            <a:r>
              <a:rPr lang="ru-RU" sz="2000" dirty="0" smtClean="0"/>
              <a:t>1434  </a:t>
            </a:r>
            <a:r>
              <a:rPr lang="ru-RU" sz="2000" b="1" dirty="0"/>
              <a:t>Что</a:t>
            </a:r>
            <a:r>
              <a:rPr lang="ru-RU" sz="2000" dirty="0"/>
              <a:t> Вы вкладываете в понятие «счастье»?</a:t>
            </a:r>
          </a:p>
          <a:p>
            <a:pPr marL="0" indent="0">
              <a:buNone/>
            </a:pPr>
            <a:r>
              <a:rPr lang="ru-RU" sz="2000" dirty="0" smtClean="0"/>
              <a:t>2345  </a:t>
            </a:r>
            <a:r>
              <a:rPr lang="ru-RU" sz="2000" dirty="0"/>
              <a:t>Семейные ценности и их </a:t>
            </a:r>
            <a:r>
              <a:rPr lang="ru-RU" sz="2000" b="1" dirty="0"/>
              <a:t>место</a:t>
            </a:r>
            <a:r>
              <a:rPr lang="ru-RU" sz="2000" dirty="0"/>
              <a:t> в жизни человека.</a:t>
            </a:r>
          </a:p>
          <a:p>
            <a:pPr marL="0" indent="0">
              <a:buNone/>
            </a:pPr>
            <a:r>
              <a:rPr lang="ru-RU" sz="2000" dirty="0"/>
              <a:t>2456 </a:t>
            </a:r>
            <a:r>
              <a:rPr lang="ru-RU" sz="2000" dirty="0" smtClean="0"/>
              <a:t> </a:t>
            </a:r>
            <a:r>
              <a:rPr lang="ru-RU" sz="2000" b="1" dirty="0" smtClean="0"/>
              <a:t>В </a:t>
            </a:r>
            <a:r>
              <a:rPr lang="ru-RU" sz="2000" b="1" dirty="0"/>
              <a:t>чём </a:t>
            </a:r>
            <a:r>
              <a:rPr lang="ru-RU" sz="2000" dirty="0"/>
              <a:t>может проявляться любовь к Отечеству?</a:t>
            </a:r>
          </a:p>
          <a:p>
            <a:pPr marL="0" indent="0">
              <a:buNone/>
            </a:pPr>
            <a:r>
              <a:rPr lang="ru-RU" sz="2000" dirty="0"/>
              <a:t>3367 </a:t>
            </a:r>
            <a:r>
              <a:rPr lang="ru-RU" sz="2000" dirty="0" smtClean="0"/>
              <a:t> </a:t>
            </a:r>
            <a:r>
              <a:rPr lang="ru-RU" sz="2000" b="1" dirty="0" smtClean="0"/>
              <a:t>Способно </a:t>
            </a:r>
            <a:r>
              <a:rPr lang="ru-RU" sz="2000" b="1" dirty="0"/>
              <a:t>ли</a:t>
            </a:r>
            <a:r>
              <a:rPr lang="ru-RU" sz="2000" dirty="0"/>
              <a:t>, с Вашей точки зрения, явление культуры (</a:t>
            </a:r>
            <a:r>
              <a:rPr lang="ru-RU" sz="2000" dirty="0" smtClean="0"/>
              <a:t>книга, музыкальное </a:t>
            </a:r>
            <a:r>
              <a:rPr lang="ru-RU" sz="2000" dirty="0"/>
              <a:t>произведение, фильм, спектакль) изменить взгляды человека на жизнь?</a:t>
            </a:r>
          </a:p>
          <a:p>
            <a:pPr marL="0" indent="0">
              <a:buNone/>
            </a:pPr>
            <a:r>
              <a:rPr lang="ru-RU" sz="2000" dirty="0" smtClean="0"/>
              <a:t>3167  </a:t>
            </a:r>
            <a:r>
              <a:rPr lang="ru-RU" sz="2000" b="1" dirty="0"/>
              <a:t>Чему</a:t>
            </a:r>
            <a:r>
              <a:rPr lang="ru-RU" sz="2000" dirty="0"/>
              <a:t> человек может научиться у природы?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89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Примерные темы прошлых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829" y="2084885"/>
            <a:ext cx="10199983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РАЗДЕЛ 1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ДУХОВНО-НРАВСТВЕННЫЕ ОРИЕНТИРЫ В ЖИЗНИ ЧЕЛОВЕКА 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511. Как Вы понимаете слово «долг»?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108. Что значит быть верным долгу? (декабрь 2017)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151 Легко ли сохранить верность долгу в военное время? (май 2018)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Внутренний мир человека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130. Как связаны между собой эгоизм и одиночество? (По одному или 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нескольким произведениям М. Ю. Лермонтова) (декабрь 2015)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131. Чем «история души человеческой» может быть интересна другому 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человеку? (По одному или нескольким произведениям М. Ю. Лермонтова) 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(декабрь 2015</a:t>
            </a:r>
            <a:r>
              <a:rPr lang="ru-RU" dirty="0" smtClean="0">
                <a:cs typeface="Times New Roman" panose="02020603050405020304" pitchFamily="18" charset="0"/>
              </a:rPr>
              <a:t>)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47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Примерные темы прошлых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426079"/>
            <a:ext cx="8825659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403. К чему может привести человека болезненное самолюбие? (декабрь 2015)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205. Согласны ли Вы с тем, что собственные страдания и трудности делают </a:t>
            </a:r>
            <a:r>
              <a:rPr lang="ru-RU" dirty="0" smtClean="0">
                <a:cs typeface="Times New Roman" panose="02020603050405020304" pitchFamily="18" charset="0"/>
              </a:rPr>
              <a:t>человека </a:t>
            </a:r>
            <a:r>
              <a:rPr lang="ru-RU" dirty="0">
                <a:cs typeface="Times New Roman" panose="02020603050405020304" pitchFamily="18" charset="0"/>
              </a:rPr>
              <a:t>более отзывчивым? (декабрь </a:t>
            </a:r>
            <a:r>
              <a:rPr lang="ru-RU" dirty="0" smtClean="0">
                <a:cs typeface="Times New Roman" panose="02020603050405020304" pitchFamily="18" charset="0"/>
              </a:rPr>
              <a:t>2017)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509. Как Вы понимаете, что такое «честь» и «бесчестие»?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510. Как Вы понимаете, что такое «нравственный закон»?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521. Как Вы понимаете слово «честь»? (февраль 2015)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522. Как Вы понимаете слово «совесть»? (февраль 2015)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503</a:t>
            </a:r>
            <a:r>
              <a:rPr lang="ru-RU" dirty="0">
                <a:cs typeface="Times New Roman" panose="02020603050405020304" pitchFamily="18" charset="0"/>
              </a:rPr>
              <a:t>. В чём заключается сила доброты? (декабрь 2018</a:t>
            </a:r>
            <a:r>
              <a:rPr lang="ru-RU" dirty="0" smtClean="0"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502. Что важнее: любить или быть любимым? (декабрь 2014)</a:t>
            </a:r>
          </a:p>
        </p:txBody>
      </p:sp>
    </p:spTree>
    <p:extLst>
      <p:ext uri="{BB962C8B-B14F-4D97-AF65-F5344CB8AC3E}">
        <p14:creationId xmlns:p14="http://schemas.microsoft.com/office/powerpoint/2010/main" val="194479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Примерные темы прошлых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0738" y="2275953"/>
            <a:ext cx="8825659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РАЗДЕЛ 2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СЕМЬЯ, ОБЩЕСТВО, ОТЕЧЕСТВО В ЖИЗНИ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ЧЕЛОВЕКА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402</a:t>
            </a:r>
            <a:r>
              <a:rPr lang="ru-RU" dirty="0">
                <a:cs typeface="Times New Roman" panose="02020603050405020304" pitchFamily="18" charset="0"/>
              </a:rPr>
              <a:t>. Роль родительского наставления в жизни человека.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403. Почему так важно сохранять связь между поколениями? (декабрь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407. Чем может быть ценен для детей опыт отцов?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410. Что такое семейные традиции и зачем они нужны?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4405. Что может мешать отцам и детям понять друг друга?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408. Почему старшее поколение так редко бывает довольно молодёжью?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(декабрь 2014</a:t>
            </a:r>
            <a:r>
              <a:rPr lang="ru-RU" dirty="0" smtClean="0">
                <a:cs typeface="Times New Roman" panose="02020603050405020304" pitchFamily="18" charset="0"/>
              </a:rPr>
              <a:t>)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7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Примерные темы прошлых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71488"/>
            <a:ext cx="10022562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409. Неизбежен ли конфликт «отцов» и «детей»? (декабрь 2014)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302. Чему могут научиться друг у друга отцы и дети? (февраль 2015)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507</a:t>
            </a:r>
            <a:r>
              <a:rPr lang="ru-RU" dirty="0">
                <a:cs typeface="Times New Roman" panose="02020603050405020304" pitchFamily="18" charset="0"/>
              </a:rPr>
              <a:t>. Что такое взаимопонимание?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025. Возможно ли полное взаимопонимание между людьми? (декабрь 2014)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549 Возможна ли гармония между личностью и обществом? (май 2018</a:t>
            </a:r>
            <a:r>
              <a:rPr lang="ru-RU" dirty="0" smtClean="0"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229. Почему в мирное время не угасает память о военном прошлом?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144. Влияет ли прошлое на настоящее? (май 2016) 105. Как судьба человека связана с историей народа? (декабрь 2015)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108</a:t>
            </a:r>
            <a:r>
              <a:rPr lang="ru-RU" dirty="0">
                <a:cs typeface="Times New Roman" panose="02020603050405020304" pitchFamily="18" charset="0"/>
              </a:rPr>
              <a:t>. Может ли человек влиять на ход истории? (декабрь 2015)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502. Какую роль сильная личность может сыграть в жизни общества?</a:t>
            </a:r>
          </a:p>
          <a:p>
            <a:pPr marL="0" indent="0">
              <a:buNone/>
            </a:pP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Примерные темы прошлых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85134"/>
            <a:ext cx="10227279" cy="37290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РАЗДЕЛ 3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ПРИРОДА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И КУЛЬТУРА В ЖИЗНИ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ЧЕЛОВЕКА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350. Какие опасности таит в себе технический прогресс? (май 2020)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201. Неизбежен ли конфликт природы и цивилизации? (декабрь 2021)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202. В чём Вы видите пользу и вред технологического прогресса? (декабрь 2021)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204. Должен ли учёный думать о последствиях своих открытий? (декабрь 2021)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208. От чего предостерегают человечество антиутопии? (декабрь 2021)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233. Какими нравственными качествами должен обладать современный учёный? </a:t>
            </a:r>
            <a:endParaRPr lang="ru-RU" sz="19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212. Шаги цивилизации: обретения и потери. (декабрь 2021)</a:t>
            </a:r>
          </a:p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  <a:cs typeface="Times New Roman" panose="02020603050405020304" pitchFamily="18" charset="0"/>
              </a:rPr>
              <a:t>228. От чего Вы хотели бы предостеречь своих далёких потомков? (февраль 2022)</a:t>
            </a:r>
          </a:p>
        </p:txBody>
      </p:sp>
    </p:spTree>
    <p:extLst>
      <p:ext uri="{BB962C8B-B14F-4D97-AF65-F5344CB8AC3E}">
        <p14:creationId xmlns:p14="http://schemas.microsoft.com/office/powerpoint/2010/main" val="367835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Примерные темы прошлых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71488"/>
            <a:ext cx="8825659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527. Можно ли обойтись в жизни без творчества?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353. Как Вы понимаете слова Б.Л. Пастернака: «Цель творчества – самоотдача, а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не шумиха, не успех»? (май 2018)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411. Что такое вечная тема в искусстве? (декабрь 2018)</a:t>
            </a:r>
          </a:p>
          <a:p>
            <a:pPr marL="0" indent="0"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012</a:t>
            </a:r>
            <a:r>
              <a:rPr lang="ru-RU" sz="1600" dirty="0">
                <a:cs typeface="Times New Roman" panose="02020603050405020304" pitchFamily="18" charset="0"/>
              </a:rPr>
              <a:t>. Помогает ли литература человеку познать самого себя? (декабрь 2014)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013. Какие нравственные уроки, с Вашей точки зрения, может преподать литература? (декабрь</a:t>
            </a:r>
          </a:p>
          <a:p>
            <a:pPr marL="0" indent="0">
              <a:buNone/>
            </a:pPr>
            <a:r>
              <a:rPr lang="ru-RU" sz="1600" dirty="0">
                <a:cs typeface="Times New Roman" panose="02020603050405020304" pitchFamily="18" charset="0"/>
              </a:rPr>
              <a:t>2014)</a:t>
            </a:r>
          </a:p>
          <a:p>
            <a:pPr marL="0" indent="0"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503</a:t>
            </a:r>
            <a:r>
              <a:rPr lang="ru-RU" sz="1600" dirty="0">
                <a:cs typeface="Times New Roman" panose="02020603050405020304" pitchFamily="18" charset="0"/>
              </a:rPr>
              <a:t>. Чтение литературного произведения – труд или отдых? (декабрь 2015) </a:t>
            </a:r>
            <a:endParaRPr lang="ru-RU" sz="16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522</a:t>
            </a:r>
            <a:r>
              <a:rPr lang="ru-RU" sz="1600" dirty="0">
                <a:cs typeface="Times New Roman" panose="02020603050405020304" pitchFamily="18" charset="0"/>
              </a:rPr>
              <a:t>. Как история отражается в литературном произведении? (февраль 2016)</a:t>
            </a:r>
          </a:p>
          <a:p>
            <a:pPr marL="0" indent="0">
              <a:buNone/>
            </a:pPr>
            <a:endParaRPr lang="ru-RU" sz="1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6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787856" y="1171742"/>
            <a:ext cx="8824913" cy="2678112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Декабрьское сочинение –это не сочинение ЕГЭ!!!!!!!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787856" y="3849854"/>
            <a:ext cx="8824913" cy="86042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ЭТО АБСОЛЮТНО РАЗНЫЕ ВЕЩИ!!!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618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4294967295"/>
          </p:nvPr>
        </p:nvSpPr>
        <p:spPr>
          <a:xfrm>
            <a:off x="1624083" y="460803"/>
            <a:ext cx="8824913" cy="3416300"/>
          </a:xfrm>
        </p:spPr>
        <p:txBody>
          <a:bodyPr>
            <a:noAutofit/>
          </a:bodyPr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ВНИМАНИЕ!!!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dirty="0" smtClean="0"/>
              <a:t>Итоговое </a:t>
            </a:r>
            <a:r>
              <a:rPr lang="ru-RU" dirty="0"/>
              <a:t>сочинение, с одной стороны, нацелено на проверку общих речевых компетенций обучающегося, выявление уровня его речевой культуры, оценку умения </a:t>
            </a:r>
            <a:r>
              <a:rPr lang="ru-RU" b="1" dirty="0"/>
              <a:t>рассуждать</a:t>
            </a:r>
            <a:r>
              <a:rPr lang="ru-RU" dirty="0"/>
              <a:t> по избранной теме, </a:t>
            </a:r>
            <a:r>
              <a:rPr lang="ru-RU" b="1" dirty="0"/>
              <a:t>аргументировать</a:t>
            </a:r>
            <a:r>
              <a:rPr lang="ru-RU" dirty="0"/>
              <a:t> свою позицию. С другой стороны, оно содержит требование построения аргументации с обязательным привлечением </a:t>
            </a:r>
            <a:r>
              <a:rPr lang="ru-RU" b="1" dirty="0"/>
              <a:t>примера (-</a:t>
            </a:r>
            <a:r>
              <a:rPr lang="ru-RU" b="1" dirty="0" err="1"/>
              <a:t>ов</a:t>
            </a:r>
            <a:r>
              <a:rPr lang="ru-RU" b="1" dirty="0"/>
              <a:t>) из литературного материала. </a:t>
            </a:r>
          </a:p>
          <a:p>
            <a:r>
              <a:rPr lang="ru-RU" dirty="0" smtClean="0"/>
              <a:t>Итоговое </a:t>
            </a:r>
            <a:r>
              <a:rPr lang="ru-RU" dirty="0"/>
              <a:t>сочинение является </a:t>
            </a:r>
            <a:r>
              <a:rPr lang="ru-RU" sz="2000" b="1" dirty="0"/>
              <a:t>допуском</a:t>
            </a:r>
            <a:r>
              <a:rPr lang="ru-RU" dirty="0"/>
              <a:t> выпускников к итоговой государственной </a:t>
            </a:r>
            <a:r>
              <a:rPr lang="ru-RU" dirty="0" smtClean="0"/>
              <a:t>аттестации</a:t>
            </a:r>
            <a:endParaRPr lang="ru-RU" dirty="0"/>
          </a:p>
          <a:p>
            <a:r>
              <a:rPr lang="ru-RU" dirty="0" smtClean="0"/>
              <a:t>Комплекты </a:t>
            </a:r>
            <a:r>
              <a:rPr lang="ru-RU" dirty="0"/>
              <a:t>тем итогового сочинения для различных регионов станут </a:t>
            </a:r>
            <a:r>
              <a:rPr lang="ru-RU" sz="2000" b="1" dirty="0"/>
              <a:t>известны за 15 минут </a:t>
            </a:r>
            <a:r>
              <a:rPr lang="ru-RU" dirty="0"/>
              <a:t>до его начала по местному времени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Продолжительность </a:t>
            </a:r>
            <a:r>
              <a:rPr lang="ru-RU" dirty="0"/>
              <a:t>написания итогового сочинения (изложения) составляет </a:t>
            </a:r>
            <a:r>
              <a:rPr lang="ru-RU" sz="2000" b="1" dirty="0"/>
              <a:t>3 часа 55 минут </a:t>
            </a:r>
            <a:r>
              <a:rPr lang="ru-RU" dirty="0"/>
              <a:t>(235 минут). </a:t>
            </a:r>
          </a:p>
          <a:p>
            <a:r>
              <a:rPr lang="ru-RU" dirty="0"/>
              <a:t>Результатом проверки итогового сочинения будет </a:t>
            </a:r>
            <a:r>
              <a:rPr lang="ru-RU" sz="2000" b="1" dirty="0"/>
              <a:t>«</a:t>
            </a:r>
            <a:r>
              <a:rPr lang="ru-RU" sz="2000" b="1" dirty="0" smtClean="0"/>
              <a:t>зачёт</a:t>
            </a:r>
            <a:r>
              <a:rPr lang="ru-RU" sz="2000" b="1" dirty="0"/>
              <a:t>»</a:t>
            </a:r>
            <a:r>
              <a:rPr lang="ru-RU" dirty="0"/>
              <a:t> или </a:t>
            </a:r>
            <a:r>
              <a:rPr lang="ru-RU" b="1" dirty="0"/>
              <a:t>«</a:t>
            </a:r>
            <a:r>
              <a:rPr lang="ru-RU" b="1" dirty="0" smtClean="0"/>
              <a:t>незачёт</a:t>
            </a:r>
            <a:r>
              <a:rPr lang="ru-RU" b="1" dirty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5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Требования к сочинению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86966" y="2207715"/>
            <a:ext cx="9572186" cy="34163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1600" dirty="0"/>
              <a:t>К проверке по критериям оценивания допускаются итоговые сочинения, соответствующие установленным требованиям: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Требование № 1</a:t>
            </a:r>
            <a:r>
              <a:rPr lang="ru-RU" sz="1600" dirty="0"/>
              <a:t>. «Объем итогового сочинения».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dirty="0"/>
              <a:t> Рекомендуемое количество слов – от 350. Максимальное количество слов в сочинении не устанавливается. Если в сочинении менее 250 слов (в подсчет включаются все слова, в том числе и служебные), то выставляется «незачет» за невыполнение требования № 1 и «незачет» за работу в целом </a:t>
            </a:r>
            <a:r>
              <a:rPr lang="ru-RU" sz="1600" dirty="0" smtClean="0"/>
              <a:t>.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Я РЕКОМЕНДУЮ ПРИМЕРНО 300 СЛОВ (ЗОЛОТАЯ СЕРЕДИНА), И ПРОБЛЕМ С ОБЪЁМОМ СОЧИНЕНИЯ НЕ БУДЕТ!!!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Требование № 2</a:t>
            </a:r>
            <a:r>
              <a:rPr lang="ru-RU" sz="1600" dirty="0"/>
              <a:t>. «Самостоятельность написания итогового сочинения.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600" dirty="0"/>
              <a:t> Не допускается списывание сочинения (фрагментов сочинения) из какого-либо источника или воспроизведение по памяти чужого текста. Если сочинение признано несамостоятельным, то выставляется «незачет» за невыполнение требования № 2 и «незачет» за работу в целом (такое сочинение не проверяется по критериям оценивания)</a:t>
            </a:r>
          </a:p>
          <a:p>
            <a:pPr>
              <a:lnSpc>
                <a:spcPct val="12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969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Критерии оценивания сочинения: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Соответствие теме</a:t>
            </a:r>
            <a:endParaRPr lang="ru-RU" dirty="0"/>
          </a:p>
          <a:p>
            <a:r>
              <a:rPr lang="ru-RU" dirty="0" smtClean="0"/>
              <a:t>Аргументация</a:t>
            </a:r>
            <a:r>
              <a:rPr lang="ru-RU" dirty="0"/>
              <a:t>. Привлечение литературного </a:t>
            </a:r>
            <a:r>
              <a:rPr lang="ru-RU" dirty="0" smtClean="0"/>
              <a:t>материала</a:t>
            </a:r>
            <a:endParaRPr lang="ru-RU" dirty="0"/>
          </a:p>
          <a:p>
            <a:r>
              <a:rPr lang="ru-RU" dirty="0" smtClean="0"/>
              <a:t>Композиция </a:t>
            </a:r>
            <a:r>
              <a:rPr lang="ru-RU" dirty="0"/>
              <a:t>и логика </a:t>
            </a:r>
            <a:r>
              <a:rPr lang="ru-RU" dirty="0" smtClean="0"/>
              <a:t>рассуждения </a:t>
            </a:r>
            <a:endParaRPr lang="ru-RU" dirty="0"/>
          </a:p>
          <a:p>
            <a:r>
              <a:rPr lang="ru-RU" dirty="0" smtClean="0"/>
              <a:t>Качество </a:t>
            </a:r>
            <a:r>
              <a:rPr lang="ru-RU" dirty="0"/>
              <a:t>письменной </a:t>
            </a:r>
            <a:r>
              <a:rPr lang="ru-RU" dirty="0" smtClean="0"/>
              <a:t>речи</a:t>
            </a:r>
            <a:endParaRPr lang="ru-RU" dirty="0"/>
          </a:p>
          <a:p>
            <a:r>
              <a:rPr lang="ru-RU" dirty="0" smtClean="0"/>
              <a:t>Грамотность</a:t>
            </a:r>
          </a:p>
          <a:p>
            <a:pPr marL="0" indent="0" algn="just">
              <a:buNone/>
            </a:pPr>
            <a:r>
              <a:rPr lang="ru-RU" dirty="0" smtClean="0"/>
              <a:t>  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Для получения «зачета» за итоговое сочинение необходимо получить «зачет» по критериям № 1 и № 2 (выставление «незачета» по одному из этих критериев автоматически ведет к «незачету» за работу в целом), а также дополнительно «зачет» по одному из других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критериев!!!!!!!!!!!!!!!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674766" y="1485189"/>
            <a:ext cx="8824912" cy="2678113"/>
          </a:xfrm>
        </p:spPr>
        <p:txBody>
          <a:bodyPr/>
          <a:lstStyle/>
          <a:p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Переходим  к практике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565584" y="3733089"/>
            <a:ext cx="8824912" cy="86042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Начинаем с </a:t>
            </a:r>
            <a:r>
              <a:rPr lang="ru-RU" sz="2800" b="1" dirty="0" smtClean="0"/>
              <a:t>композиции сочинения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624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1128" y="754774"/>
            <a:ext cx="8761413" cy="708025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Структура сочинения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18678"/>
              </p:ext>
            </p:extLst>
          </p:nvPr>
        </p:nvGraphicFramePr>
        <p:xfrm>
          <a:off x="1091820" y="1797838"/>
          <a:ext cx="988098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867"/>
                <a:gridCol w="4121623"/>
                <a:gridCol w="2470245"/>
                <a:gridCol w="247024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№п</a:t>
                      </a:r>
                      <a:r>
                        <a:rPr lang="en-US" sz="2400" dirty="0" smtClean="0"/>
                        <a:t>/</a:t>
                      </a:r>
                      <a:r>
                        <a:rPr lang="ru-RU" sz="2400" dirty="0" smtClean="0"/>
                        <a:t>п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блок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объём текста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кол-во текста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Вступление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15-20%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 абзац (70-80 слов)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Основная часть (2 аргумента)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60-70%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 абзаца (100-120 слов в каждом абзаце)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Заключение</a:t>
                      </a:r>
                      <a:r>
                        <a:rPr lang="ru-RU" sz="2400" baseline="0" dirty="0" smtClean="0"/>
                        <a:t> (итог, обобщение)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15-20%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 абзац (70-80 слов)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65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Композиция сочинения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16897"/>
            <a:ext cx="8825659" cy="41657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1. Вступление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Именно во вступлении мы формулируем тезис, то есть  ту мысль, которую будем доказывать с помощью аргументов!!!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ТЕЗИС-это нечто обширное, а аргументы нечто частное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2. Основная часть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АРГУМЕНТ 1-ЛИТЕРАТУРНЫЙ ПРИМЕР-МИКРОВЫВОД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Аргументация-это не пересказ произведения!!! Аргумент-это не литературный пример!!! </a:t>
            </a:r>
            <a:endParaRPr lang="ru-RU" sz="20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АРГУМЕНТ 2-ЛИТЕРАТУРНЫЙ ПРИМЕР-МИКРОВЫВОД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3.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Заключение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3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Композиция сочинения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373318" y="2262305"/>
            <a:ext cx="9531243" cy="396107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ПРИМЕР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ТЕМА СОЧИНЕНИЯ: </a:t>
            </a:r>
            <a:r>
              <a:rPr lang="ru-RU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Влияние технического прогресса на человека</a:t>
            </a:r>
          </a:p>
          <a:p>
            <a:pPr marL="0" indent="0" algn="just">
              <a:buNone/>
            </a:pPr>
            <a:r>
              <a:rPr lang="ru-RU" sz="2600" b="1" dirty="0" smtClean="0">
                <a:cs typeface="Times New Roman" panose="02020603050405020304" pitchFamily="18" charset="0"/>
              </a:rPr>
              <a:t>ТЕЗИС ВО ВСТУПЛЕНИИ:</a:t>
            </a:r>
            <a:r>
              <a:rPr lang="ru-RU" sz="2600" dirty="0" smtClean="0">
                <a:cs typeface="Times New Roman" panose="02020603050405020304" pitchFamily="18" charset="0"/>
              </a:rPr>
              <a:t> Технологии не всегда оказывают на нашу жизнь положительное влияние</a:t>
            </a:r>
          </a:p>
          <a:p>
            <a:pPr marL="0" indent="0" algn="just">
              <a:buNone/>
            </a:pPr>
            <a:r>
              <a:rPr lang="ru-RU" sz="2600" b="1" dirty="0" smtClean="0">
                <a:cs typeface="Times New Roman" panose="02020603050405020304" pitchFamily="18" charset="0"/>
              </a:rPr>
              <a:t>АРГУМЕНТ 1</a:t>
            </a:r>
            <a:r>
              <a:rPr lang="ru-RU" sz="2600" dirty="0" smtClean="0">
                <a:cs typeface="Times New Roman" panose="02020603050405020304" pitchFamily="18" charset="0"/>
              </a:rPr>
              <a:t>: Когда человек изобретает что-то новое, он не может быть уверен в том, что это не отразится на его жизни и здоровье.</a:t>
            </a:r>
          </a:p>
          <a:p>
            <a:pPr marL="0" indent="0" algn="just">
              <a:buNone/>
            </a:pPr>
            <a:r>
              <a:rPr lang="ru-RU" sz="2600" b="1" dirty="0" smtClean="0">
                <a:cs typeface="Times New Roman" panose="02020603050405020304" pitchFamily="18" charset="0"/>
              </a:rPr>
              <a:t>ЛИТЕРАТУРНЫЙ ПРИМЕР</a:t>
            </a:r>
            <a:r>
              <a:rPr lang="ru-RU" sz="2600" dirty="0" smtClean="0">
                <a:cs typeface="Times New Roman" panose="02020603050405020304" pitchFamily="18" charset="0"/>
              </a:rPr>
              <a:t>: Так, в повести М. Булгакова «Собачье </a:t>
            </a:r>
            <a:r>
              <a:rPr lang="ru-RU" sz="2600" dirty="0">
                <a:cs typeface="Times New Roman" panose="02020603050405020304" pitchFamily="18" charset="0"/>
              </a:rPr>
              <a:t>сердце» технический прогресс показан с самой ужасающей стороны: профессор Преображенский решился на сложную операцию по пересадке человеческих органов собаке Шарику, которого подобрал на улице</a:t>
            </a:r>
            <a:r>
              <a:rPr lang="ru-RU" sz="2600" dirty="0" smtClean="0">
                <a:cs typeface="Times New Roman" panose="02020603050405020304" pitchFamily="18" charset="0"/>
              </a:rPr>
              <a:t>. </a:t>
            </a:r>
            <a:r>
              <a:rPr lang="ru-RU" sz="2600" dirty="0">
                <a:cs typeface="Times New Roman" panose="02020603050405020304" pitchFamily="18" charset="0"/>
              </a:rPr>
              <a:t>Однако </a:t>
            </a:r>
            <a:r>
              <a:rPr lang="ru-RU" sz="2600" dirty="0" smtClean="0">
                <a:cs typeface="Times New Roman" panose="02020603050405020304" pitchFamily="18" charset="0"/>
              </a:rPr>
              <a:t>Шарик </a:t>
            </a:r>
            <a:r>
              <a:rPr lang="ru-RU" sz="2600" dirty="0">
                <a:cs typeface="Times New Roman" panose="02020603050405020304" pitchFamily="18" charset="0"/>
              </a:rPr>
              <a:t>превратился в ужасного человека, злоупотребляющего алкоголем и нецензурными выражениями, плюющего на пол и не уважающего никого. </a:t>
            </a:r>
            <a:endParaRPr lang="ru-RU" sz="2600" dirty="0" smtClean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b="1" dirty="0">
                <a:cs typeface="Times New Roman" panose="02020603050405020304" pitchFamily="18" charset="0"/>
              </a:rPr>
              <a:t>МИКРОВЫВОД: </a:t>
            </a:r>
            <a:r>
              <a:rPr lang="ru-RU" sz="2600" dirty="0">
                <a:cs typeface="Times New Roman" panose="02020603050405020304" pitchFamily="18" charset="0"/>
              </a:rPr>
              <a:t>Таким образом, технический прогресс — это то, что невозможно проконтролировать и предугадать: никто не знает, чем именно обернется то или иное открытие.</a:t>
            </a:r>
          </a:p>
        </p:txBody>
      </p:sp>
    </p:spTree>
    <p:extLst>
      <p:ext uri="{BB962C8B-B14F-4D97-AF65-F5344CB8AC3E}">
        <p14:creationId xmlns:p14="http://schemas.microsoft.com/office/powerpoint/2010/main" val="247103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Композиция сочинения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03250"/>
            <a:ext cx="8825659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ПРИМЕР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ТЕМА СОЧИНЕНИЯ: </a:t>
            </a:r>
            <a:r>
              <a:rPr lang="ru-RU" sz="2000" dirty="0" smtClean="0">
                <a:cs typeface="Times New Roman" panose="02020603050405020304" pitchFamily="18" charset="0"/>
              </a:rPr>
              <a:t>Почему человек идёт на преступление?</a:t>
            </a: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ТЕЗИС ВО ВСТУПЛЕНИИ: </a:t>
            </a:r>
            <a:r>
              <a:rPr lang="ru-RU" sz="2000" dirty="0" smtClean="0">
                <a:cs typeface="Times New Roman" panose="02020603050405020304" pitchFamily="18" charset="0"/>
              </a:rPr>
              <a:t>Человек очень часто идёт на преступление по разным причинам</a:t>
            </a: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АРГУМЕНТ 1: </a:t>
            </a:r>
            <a:r>
              <a:rPr lang="ru-RU" sz="2000" dirty="0" smtClean="0">
                <a:cs typeface="Times New Roman" panose="02020603050405020304" pitchFamily="18" charset="0"/>
              </a:rPr>
              <a:t>Например, часто причиной преступления становятся идеи…</a:t>
            </a:r>
          </a:p>
          <a:p>
            <a:pPr marL="0" indent="0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ЛИТЕРАТУРНЫЙ </a:t>
            </a:r>
            <a:r>
              <a:rPr lang="ru-RU" sz="2000" b="1" dirty="0">
                <a:cs typeface="Times New Roman" panose="02020603050405020304" pitchFamily="18" charset="0"/>
              </a:rPr>
              <a:t>ПРИМЕР: </a:t>
            </a:r>
            <a:r>
              <a:rPr lang="ru-RU" sz="2000" dirty="0">
                <a:cs typeface="Times New Roman" panose="02020603050405020304" pitchFamily="18" charset="0"/>
              </a:rPr>
              <a:t>Так, </a:t>
            </a:r>
            <a:r>
              <a:rPr lang="ru-RU" sz="2000" dirty="0" smtClean="0">
                <a:cs typeface="Times New Roman" panose="02020603050405020304" pitchFamily="18" charset="0"/>
              </a:rPr>
              <a:t>в романе Ф.М. Достоевского Родион Раскольников, сознание которого находится в плену у идеи проверить свою теорию, идёт на убийство старухи-процентщицы.</a:t>
            </a:r>
          </a:p>
          <a:p>
            <a:pPr marL="0" indent="0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МИКРОВЫВОД</a:t>
            </a:r>
            <a:r>
              <a:rPr lang="ru-RU" sz="2000" b="1" dirty="0">
                <a:cs typeface="Times New Roman" panose="02020603050405020304" pitchFamily="18" charset="0"/>
              </a:rPr>
              <a:t>: </a:t>
            </a:r>
            <a:r>
              <a:rPr lang="ru-RU" sz="2000" dirty="0">
                <a:cs typeface="Times New Roman" panose="02020603050405020304" pitchFamily="18" charset="0"/>
              </a:rPr>
              <a:t>Таким образом, </a:t>
            </a:r>
            <a:r>
              <a:rPr lang="ru-RU" sz="2000" dirty="0" smtClean="0">
                <a:cs typeface="Times New Roman" panose="02020603050405020304" pitchFamily="18" charset="0"/>
              </a:rPr>
              <a:t>мы видим, что причина преступления Раскольникова-проверка и т.д.</a:t>
            </a:r>
            <a:endParaRPr lang="ru-RU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4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606527" y="1949592"/>
            <a:ext cx="8824912" cy="2678113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литературного аргумента сочинения быть не может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!!!!!!!!!!!!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Можно брать 1 аргумент из одного произведения, 2 аргумент из другого произведения</a:t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Можно брать 2 разных аргумента из одного произведения</a:t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Можно приводить в пример контраргумент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388163" y="2129999"/>
            <a:ext cx="8824912" cy="86042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№ 2 «Аргументация. Привлечение литературного материала»</a:t>
            </a:r>
          </a:p>
        </p:txBody>
      </p:sp>
    </p:spTree>
    <p:extLst>
      <p:ext uri="{BB962C8B-B14F-4D97-AF65-F5344CB8AC3E}">
        <p14:creationId xmlns:p14="http://schemas.microsoft.com/office/powerpoint/2010/main" val="307479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4387" y="973668"/>
            <a:ext cx="8761413" cy="706964"/>
          </a:xfrm>
        </p:spPr>
        <p:txBody>
          <a:bodyPr/>
          <a:lstStyle/>
          <a:p>
            <a:r>
              <a:rPr lang="ru-RU" sz="2800" dirty="0" smtClean="0"/>
              <a:t>ПИШЕМ ВСТУПЛЕНИЕ-ФОРМУЛИРУЕМ ТЕЗИС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1432" y="2279177"/>
            <a:ext cx="9858789" cy="42717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Тема-вопрос (самая простая), ответ на вопрос-это и будет ТЕЗИС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ЗАПОМНИТЕ!!!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ТЕЗИС НЕ МОЖЕТ БЫТЬ ПРАВИЛЬНЫМ ИЛИ НЕПРАВИЛЬНЫМ! Вы пишете в нём то, что вы считаете нужным. И не надо думать о том, что он может не понравиться эксперту! Это ваши мысли, не бойтесь высказывать даже какое-то нестандартное мнение!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ПРИМЕР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ТЕМА СОЧИНЕНИЯ: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Как влияет технический прогресс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человека?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ТЕЗИС ВО ВСТУПЛЕНИИ: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С каждым днем рассуждения и споры на тему роли технического прогресса в жизни человека набирают обороты: одни доказывают, что прогресс и тяга людей к изучению нового точно приведут наш мир к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исчезновению, другие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же уверены, что развитие новых направлений науки поможет в спасении человеческих жизней и создании комфортных условий. </a:t>
            </a:r>
            <a:r>
              <a:rPr lang="ru-RU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Я же считаю, что технологии </a:t>
            </a:r>
            <a:r>
              <a:rPr lang="ru-RU" u="sng" dirty="0">
                <a:solidFill>
                  <a:schemeClr val="tx1"/>
                </a:solidFill>
                <a:cs typeface="Times New Roman" panose="02020603050405020304" pitchFamily="18" charset="0"/>
              </a:rPr>
              <a:t>не всегда оказывают на нашу жизнь положительное </a:t>
            </a:r>
            <a:r>
              <a:rPr lang="ru-RU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влияние и даже угрожают нашему здоровью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 Докажу свою мысль примерами из литературы.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19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/>
              <a:t>ПИШЕМ </a:t>
            </a:r>
            <a:r>
              <a:rPr lang="ru-RU" sz="2800" dirty="0" smtClean="0"/>
              <a:t>ВСТУПЛЕНИЕ-</a:t>
            </a:r>
            <a:r>
              <a:rPr lang="ru-RU" sz="2800" dirty="0"/>
              <a:t>Ф</a:t>
            </a:r>
            <a:r>
              <a:rPr lang="ru-RU" sz="2800" dirty="0" smtClean="0"/>
              <a:t>ОРМУЛИРУЕМ </a:t>
            </a:r>
            <a:r>
              <a:rPr lang="ru-RU" sz="2800" dirty="0"/>
              <a:t>ТЕЗИС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Если перед вами </a:t>
            </a:r>
            <a:r>
              <a:rPr lang="ru-RU" sz="2000" dirty="0" smtClean="0"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cs typeface="Times New Roman" panose="02020603050405020304" pitchFamily="18" charset="0"/>
              </a:rPr>
              <a:t>ема-высказывание, то её необходимо переформулировать в тему-вопрос!!!</a:t>
            </a:r>
          </a:p>
          <a:p>
            <a:pPr marL="0" indent="0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ТЕМА-ВЫСКАЗЫВАНИЕ: «Влияние технического прогресса на человека»</a:t>
            </a:r>
          </a:p>
          <a:p>
            <a:pPr marL="0" indent="0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ТЕМА-ВОПРОС: «Как влияет технический процесс на человека?»</a:t>
            </a:r>
          </a:p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А ДАЛЕЕ ИЩЕМ КЛЮЧЕВЫЕ СЛОВА В ТЕМЕ: </a:t>
            </a:r>
            <a:r>
              <a:rPr lang="ru-RU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КАК ВЛИЯЕТ</a:t>
            </a: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(ЭТО КЛЮЧЕВЫЕ СЛОВА),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 ВЫ ДОЛЖНЫ НАПИСАТЬ В ФОРМУЛИРОВКЕ ТЕЗИСА НЕ ЧТО ТАКОЕ «ТЕХНИЧЕСКИЙ ПРОГРЕСС», А ДОЛЖНЫ НАПИСАТЬ, КАК ОН </a:t>
            </a:r>
            <a:r>
              <a:rPr lang="ru-RU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ВЛИЯЕТ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НА ЧЕЛОВЕКА</a:t>
            </a: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!!! </a:t>
            </a:r>
          </a:p>
        </p:txBody>
      </p:sp>
    </p:spTree>
    <p:extLst>
      <p:ext uri="{BB962C8B-B14F-4D97-AF65-F5344CB8AC3E}">
        <p14:creationId xmlns:p14="http://schemas.microsoft.com/office/powerpoint/2010/main" val="9010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ПИШЕМ ВСТУПЛЕНИЕ-ФОРМУЛИРУЕМ ТЕЗИС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ТЕМА-ВЫСКАЗЫВАНИЕ: </a:t>
            </a:r>
            <a:r>
              <a:rPr lang="ru-RU" sz="2000" b="1" dirty="0">
                <a:cs typeface="Times New Roman" panose="02020603050405020304" pitchFamily="18" charset="0"/>
              </a:rPr>
              <a:t>«Если между двумя людьми есть вражда, то виноваты оба</a:t>
            </a:r>
            <a:r>
              <a:rPr lang="ru-RU" sz="2000" b="1" dirty="0" smtClean="0"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ТЕМА-ВОПРОС: «Почему во взаимной вражде виноваты оба?»</a:t>
            </a: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>
                <a:cs typeface="Times New Roman" panose="02020603050405020304" pitchFamily="18" charset="0"/>
              </a:rPr>
              <a:t>ВЫ НЕ ДОЛЖНЫ ПРОСТО ЗАЦЕПИТЬСЯ ЗА СЛОВО «ВРАЖДА» И ДАТЬ ЕМУ ОПРЕДЕЛЕНИЕ, КАК ЭТО ЧАСТО БЫВАЕТ. Нет, вы должны подумать и объяснить, почему виноваты оба. </a:t>
            </a:r>
            <a:r>
              <a:rPr lang="ru-RU" sz="2000" dirty="0" smtClean="0">
                <a:cs typeface="Times New Roman" panose="02020603050405020304" pitchFamily="18" charset="0"/>
              </a:rPr>
              <a:t>Ключевые слова: </a:t>
            </a:r>
            <a:r>
              <a:rPr lang="ru-RU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ПОЧЕМУ ОБА</a:t>
            </a:r>
            <a:r>
              <a:rPr lang="ru-RU" sz="2000" dirty="0" smtClean="0">
                <a:cs typeface="Times New Roman" panose="02020603050405020304" pitchFamily="18" charset="0"/>
              </a:rPr>
              <a:t>. Просто </a:t>
            </a:r>
            <a:r>
              <a:rPr lang="ru-RU" sz="2000" dirty="0">
                <a:cs typeface="Times New Roman" panose="02020603050405020304" pitchFamily="18" charset="0"/>
              </a:rPr>
              <a:t>дать определение слову «ВРАЖДА» и </a:t>
            </a:r>
            <a:r>
              <a:rPr lang="ru-RU" sz="2000" dirty="0" smtClean="0">
                <a:cs typeface="Times New Roman" panose="02020603050405020304" pitchFamily="18" charset="0"/>
              </a:rPr>
              <a:t>привести </a:t>
            </a:r>
            <a:r>
              <a:rPr lang="ru-RU" sz="2000" dirty="0">
                <a:cs typeface="Times New Roman" panose="02020603050405020304" pitchFamily="18" charset="0"/>
              </a:rPr>
              <a:t>примеры произведений, где люди враждуют, </a:t>
            </a:r>
            <a:r>
              <a:rPr 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НЕЛЬЗЯ!!! </a:t>
            </a:r>
            <a:r>
              <a:rPr lang="ru-RU" sz="2000" dirty="0">
                <a:cs typeface="Times New Roman" panose="02020603050405020304" pitchFamily="18" charset="0"/>
              </a:rPr>
              <a:t>Вы должны привести такие примеры из произведений, где вражда по вине </a:t>
            </a:r>
            <a:r>
              <a:rPr lang="ru-RU" sz="2000" dirty="0" smtClean="0">
                <a:cs typeface="Times New Roman" panose="02020603050405020304" pitchFamily="18" charset="0"/>
              </a:rPr>
              <a:t>ОБОИХ.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94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ПИШЕМ ВСТУПЛЕНИЕ-ФОРМУЛИРУЕМ ТЕЗИС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38233"/>
            <a:ext cx="10268222" cy="37815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ЗАПОМНИТЕ!!!</a:t>
            </a:r>
          </a:p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Чтобы сочинение казалось композиционно стройным, наше вступление не может состоять только из одного тезиса</a:t>
            </a:r>
          </a:p>
          <a:p>
            <a:pPr marL="0" indent="0">
              <a:buNone/>
            </a:pPr>
            <a:r>
              <a:rPr lang="ru-RU" b="1" dirty="0" smtClean="0">
                <a:cs typeface="Times New Roman" panose="02020603050405020304" pitchFamily="18" charset="0"/>
              </a:rPr>
              <a:t>ВИДЫ ВСТУПЛЕНИЙ:</a:t>
            </a:r>
          </a:p>
          <a:p>
            <a:pPr>
              <a:buAutoNum type="arabicPeriod"/>
            </a:pPr>
            <a:r>
              <a:rPr lang="ru-RU" b="1" dirty="0" smtClean="0">
                <a:cs typeface="Times New Roman" panose="02020603050405020304" pitchFamily="18" charset="0"/>
              </a:rPr>
              <a:t>Биографическое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cs typeface="Times New Roman" panose="02020603050405020304" pitchFamily="18" charset="0"/>
              </a:rPr>
              <a:t>вступление</a:t>
            </a:r>
            <a:r>
              <a:rPr lang="ru-RU" dirty="0" smtClean="0">
                <a:cs typeface="Times New Roman" panose="02020603050405020304" pitchFamily="18" charset="0"/>
              </a:rPr>
              <a:t> (если тема связана с каким-то конкретным писателем или конкретным человеком, то можно рассказать немного о нём), но это редко бывает.</a:t>
            </a:r>
          </a:p>
          <a:p>
            <a:pPr>
              <a:buAutoNum type="arabicPeriod"/>
            </a:pPr>
            <a:r>
              <a:rPr lang="ru-RU" b="1" dirty="0" smtClean="0">
                <a:cs typeface="Times New Roman" panose="02020603050405020304" pitchFamily="18" charset="0"/>
              </a:rPr>
              <a:t>Вступление, в котором даём определение ключевого понятия </a:t>
            </a:r>
            <a:r>
              <a:rPr lang="ru-RU" dirty="0" smtClean="0"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такие вступления не очень любят эксперты !!!)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ЭТО ОПАСНЫЙ ВИД ВСТУПЛЕНИЯ!!! </a:t>
            </a:r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Т.к., когда вы даёте определение широкому понятию, то до тезиса часто не доходите. В итоге, что доказывать в сочинении, не понятно. Тезиса нет. По Критерию №1. Соответствие теме- «незачёт». А по первому и второму критерию обязательно должен быть «зачёт». </a:t>
            </a: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37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cs typeface="Times New Roman" panose="02020603050405020304" pitchFamily="18" charset="0"/>
              </a:rPr>
              <a:t>ПИШЕМ ВСТУПЛЕНИЕ-ФОРМУЛИРУЕМ ТЕЗИС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361063"/>
            <a:ext cx="8825659" cy="36587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Если тема будет сформулирована так: </a:t>
            </a:r>
            <a:r>
              <a:rPr lang="ru-RU" sz="2000" b="1" dirty="0" smtClean="0">
                <a:cs typeface="Times New Roman" panose="02020603050405020304" pitchFamily="18" charset="0"/>
              </a:rPr>
              <a:t>«Что такое вражда?», </a:t>
            </a:r>
            <a:r>
              <a:rPr lang="ru-RU" sz="2000" dirty="0" smtClean="0">
                <a:cs typeface="Times New Roman" panose="02020603050405020304" pitchFamily="18" charset="0"/>
              </a:rPr>
              <a:t>то мы можем дать определение понятию, и это будет тезис.</a:t>
            </a:r>
          </a:p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А если тема будет </a:t>
            </a:r>
            <a:r>
              <a:rPr lang="ru-RU" sz="2000" dirty="0">
                <a:cs typeface="Times New Roman" panose="02020603050405020304" pitchFamily="18" charset="0"/>
              </a:rPr>
              <a:t>сформулирована </a:t>
            </a:r>
            <a:r>
              <a:rPr lang="ru-RU" sz="2000" b="1" dirty="0">
                <a:cs typeface="Times New Roman" panose="02020603050405020304" pitchFamily="18" charset="0"/>
              </a:rPr>
              <a:t>«Почему во взаимной вражде виноваты оба?»</a:t>
            </a:r>
          </a:p>
          <a:p>
            <a:pPr marL="0" indent="0" algn="just">
              <a:buNone/>
            </a:pPr>
            <a:r>
              <a:rPr lang="ru-RU" sz="2000" dirty="0">
                <a:cs typeface="Times New Roman" panose="02020603050405020304" pitchFamily="18" charset="0"/>
              </a:rPr>
              <a:t>ВЫ НЕ ДОЛЖНЫ </a:t>
            </a:r>
            <a:r>
              <a:rPr lang="ru-RU" sz="2000" dirty="0" smtClean="0">
                <a:cs typeface="Times New Roman" panose="02020603050405020304" pitchFamily="18" charset="0"/>
              </a:rPr>
              <a:t>ПРОСТО СЛОВУ </a:t>
            </a:r>
            <a:r>
              <a:rPr lang="ru-RU" sz="2000" dirty="0">
                <a:cs typeface="Times New Roman" panose="02020603050405020304" pitchFamily="18" charset="0"/>
              </a:rPr>
              <a:t>«ВРАЖДА» 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>
                <a:cs typeface="Times New Roman" panose="02020603050405020304" pitchFamily="18" charset="0"/>
              </a:rPr>
              <a:t>ДАТЬ 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>
                <a:cs typeface="Times New Roman" panose="02020603050405020304" pitchFamily="18" charset="0"/>
              </a:rPr>
              <a:t>ОПРЕДЕЛЕНИЕ, КАК ЭТО ЧАСТО БЫВАЕТ. Нет, вы должны подумать и объяснить, почему виноваты оба. Ключевые слова: ПОЧЕМУ ОБА. Просто дать определение слову «ВРАЖДА» и привести примеры произведений, где люди враждуют, НЕЛЬЗЯ!!! Вы должны привести такие примеры из произведений, где вражда по вине двоих. . 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cs typeface="Times New Roman" panose="02020603050405020304" pitchFamily="18" charset="0"/>
              </a:rPr>
              <a:t>3. Третий </a:t>
            </a:r>
            <a:r>
              <a:rPr lang="ru-RU" sz="2000" b="1" dirty="0">
                <a:cs typeface="Times New Roman" panose="02020603050405020304" pitchFamily="18" charset="0"/>
              </a:rPr>
              <a:t>вид вступления: </a:t>
            </a:r>
            <a:r>
              <a:rPr lang="ru-RU" sz="2000" dirty="0">
                <a:cs typeface="Times New Roman" panose="02020603050405020304" pitchFamily="18" charset="0"/>
              </a:rPr>
              <a:t>Можно рассказать об актуальности темы и своём к ней отношении</a:t>
            </a: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4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5330" y="973668"/>
            <a:ext cx="8761413" cy="706964"/>
          </a:xfrm>
        </p:spPr>
        <p:txBody>
          <a:bodyPr/>
          <a:lstStyle/>
          <a:p>
            <a:pPr algn="ctr"/>
            <a:r>
              <a:rPr lang="ru-RU" sz="2800" dirty="0" smtClean="0">
                <a:cs typeface="Times New Roman" panose="02020603050405020304" pitchFamily="18" charset="0"/>
              </a:rPr>
              <a:t>Рекомендации по написанию итогового сочинения</a:t>
            </a:r>
            <a:endParaRPr lang="ru-RU" sz="2800" dirty="0"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000" b="1" dirty="0">
                <a:cs typeface="Times New Roman" panose="02020603050405020304" pitchFamily="18" charset="0"/>
              </a:rPr>
              <a:t>Выбирайте ту тему, по которой у вас есть больше всего доказательств из прочитанного литературного материала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dirty="0" smtClean="0">
                <a:cs typeface="Times New Roman" panose="02020603050405020304" pitchFamily="18" charset="0"/>
              </a:rPr>
              <a:t>Не начинайте вступление с большого количества вопросов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dirty="0" smtClean="0">
                <a:cs typeface="Times New Roman" panose="02020603050405020304" pitchFamily="18" charset="0"/>
              </a:rPr>
              <a:t>Не увеличивайте объём вступления (оно должно составлять 20% от объёма всего сочинения)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dirty="0" smtClean="0">
                <a:cs typeface="Times New Roman" panose="02020603050405020304" pitchFamily="18" charset="0"/>
              </a:rPr>
              <a:t>Проверьте правописание слов по орфографическому </a:t>
            </a:r>
            <a:r>
              <a:rPr lang="ru-RU" sz="2000" b="1" dirty="0" smtClean="0">
                <a:cs typeface="Times New Roman" panose="02020603050405020304" pitchFamily="18" charset="0"/>
              </a:rPr>
              <a:t>словарю</a:t>
            </a:r>
            <a:r>
              <a:rPr lang="ru-RU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, ЕГО ПРЕДОСТАВЛЯЮТ НА ЭКЗАМЕНЕ КАЖДОМУ УЧЕНИКУ!!! И НЕ ВОСПОЛЬЗОВАТЬСЯ ТАКОЙ ВОЗМОЖНОСТЬЮ БУДЕТ ОЧЕНЬ ГЛУПО!!!</a:t>
            </a:r>
            <a:endParaRPr lang="ru-RU" sz="2000" b="1" dirty="0" smtClean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dirty="0" smtClean="0">
                <a:cs typeface="Times New Roman" panose="02020603050405020304" pitchFamily="18" charset="0"/>
              </a:rPr>
              <a:t>Следите за временем на экзамене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5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перечитать к сочинению?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А.С. Пушкин “Евгений Онегин”, «Капитанская дочка»</a:t>
            </a:r>
          </a:p>
          <a:p>
            <a:r>
              <a:rPr lang="ru-RU" dirty="0"/>
              <a:t>И.С. Тургенев «Отцы и дети»</a:t>
            </a:r>
          </a:p>
          <a:p>
            <a:r>
              <a:rPr lang="ru-RU" dirty="0"/>
              <a:t>Н.М. Карамзин «Бедная Лиза»</a:t>
            </a:r>
          </a:p>
          <a:p>
            <a:r>
              <a:rPr lang="ru-RU" dirty="0"/>
              <a:t>А.С. Грибоедов «Горе от ума»</a:t>
            </a:r>
          </a:p>
          <a:p>
            <a:r>
              <a:rPr lang="ru-RU" dirty="0"/>
              <a:t>Л.Н. Толстой «Война и мир», «Анна Каренина», «Детство. Отрочество. Юность»</a:t>
            </a:r>
          </a:p>
          <a:p>
            <a:r>
              <a:rPr lang="ru-RU" dirty="0"/>
              <a:t>Ф.М. </a:t>
            </a:r>
            <a:r>
              <a:rPr lang="ru-RU" dirty="0" smtClean="0"/>
              <a:t>Достоевский </a:t>
            </a:r>
            <a:r>
              <a:rPr lang="ru-RU" dirty="0"/>
              <a:t>«Преступление и наказание</a:t>
            </a:r>
            <a:r>
              <a:rPr lang="ru-RU" dirty="0" smtClean="0"/>
              <a:t>»</a:t>
            </a:r>
          </a:p>
          <a:p>
            <a:r>
              <a:rPr lang="ru-RU" dirty="0"/>
              <a:t>Н.В. Гоголь «Мертвые души», «Шинель»</a:t>
            </a:r>
          </a:p>
          <a:p>
            <a:r>
              <a:rPr lang="ru-RU" dirty="0"/>
              <a:t>М.Ю. Лермонтов «Герой нашего времени», «Мцыри»</a:t>
            </a:r>
          </a:p>
          <a:p>
            <a:r>
              <a:rPr lang="ru-RU" dirty="0"/>
              <a:t>И.А. Гончаров «Обломов»</a:t>
            </a:r>
          </a:p>
        </p:txBody>
      </p:sp>
    </p:spTree>
    <p:extLst>
      <p:ext uri="{BB962C8B-B14F-4D97-AF65-F5344CB8AC3E}">
        <p14:creationId xmlns:p14="http://schemas.microsoft.com/office/powerpoint/2010/main" val="325763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перечитать к сочинению?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И.С.Тургенев</a:t>
            </a:r>
            <a:r>
              <a:rPr lang="ru-RU" dirty="0" smtClean="0"/>
              <a:t> «</a:t>
            </a:r>
            <a:r>
              <a:rPr lang="ru-RU" dirty="0"/>
              <a:t>Отцы и дети»</a:t>
            </a:r>
          </a:p>
          <a:p>
            <a:r>
              <a:rPr lang="ru-RU" dirty="0"/>
              <a:t>И.А. Бунин «Господин из Сан-Франциско», "Солнечный удар"</a:t>
            </a:r>
          </a:p>
          <a:p>
            <a:r>
              <a:rPr lang="ru-RU" dirty="0"/>
              <a:t>А.Н. Островский «Гроза»</a:t>
            </a:r>
          </a:p>
          <a:p>
            <a:r>
              <a:rPr lang="ru-RU" dirty="0"/>
              <a:t>М. Горький «На дне»</a:t>
            </a:r>
          </a:p>
          <a:p>
            <a:r>
              <a:rPr lang="ru-RU" dirty="0"/>
              <a:t>А.И. Куприн «Гранатовый браслет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/>
              <a:t>М.А. Булгаков «Мастер и Маргарита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/>
              <a:t>А.И. Солженицын “Матренин двор”</a:t>
            </a:r>
          </a:p>
          <a:p>
            <a:r>
              <a:rPr lang="ru-RU" dirty="0"/>
              <a:t>В.К. </a:t>
            </a:r>
            <a:r>
              <a:rPr lang="ru-RU" dirty="0" err="1"/>
              <a:t>Железников</a:t>
            </a:r>
            <a:r>
              <a:rPr lang="ru-RU" dirty="0"/>
              <a:t> «Чучело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45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прочитать к сочинению?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7324" y="2579427"/>
            <a:ext cx="10641261" cy="39453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САМЫЕ КОРОТКИЕ РАССКАЗЫ:</a:t>
            </a:r>
          </a:p>
          <a:p>
            <a:pPr marL="0" indent="0">
              <a:buNone/>
            </a:pPr>
            <a:r>
              <a:rPr lang="ru-RU" b="1" dirty="0" smtClean="0"/>
              <a:t>А.П</a:t>
            </a:r>
            <a:r>
              <a:rPr lang="ru-RU" b="1" dirty="0"/>
              <a:t>. Чехов</a:t>
            </a:r>
          </a:p>
          <a:p>
            <a:r>
              <a:rPr lang="ru-RU" dirty="0"/>
              <a:t>Тоска</a:t>
            </a:r>
          </a:p>
          <a:p>
            <a:r>
              <a:rPr lang="ru-RU" dirty="0"/>
              <a:t>Скрипка Ротшильда</a:t>
            </a:r>
          </a:p>
          <a:p>
            <a:r>
              <a:rPr lang="ru-RU" dirty="0"/>
              <a:t>Студент</a:t>
            </a:r>
          </a:p>
          <a:p>
            <a:r>
              <a:rPr lang="ru-RU" dirty="0"/>
              <a:t>Человек в </a:t>
            </a:r>
            <a:r>
              <a:rPr lang="ru-RU" dirty="0" smtClean="0"/>
              <a:t>футляре</a:t>
            </a:r>
          </a:p>
          <a:p>
            <a:r>
              <a:rPr lang="ru-RU" b="1" dirty="0" smtClean="0"/>
              <a:t> О</a:t>
            </a:r>
            <a:r>
              <a:rPr lang="ru-RU" b="1" dirty="0"/>
              <a:t>. Генри</a:t>
            </a:r>
          </a:p>
          <a:p>
            <a:r>
              <a:rPr lang="ru-RU" dirty="0"/>
              <a:t>Последний лист </a:t>
            </a:r>
          </a:p>
          <a:p>
            <a:r>
              <a:rPr lang="ru-RU" dirty="0"/>
              <a:t>Дары волхвов</a:t>
            </a:r>
          </a:p>
          <a:p>
            <a:r>
              <a:rPr lang="ru-RU" dirty="0"/>
              <a:t>Дороги, которые мы выбираем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242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прочитать к сочинению?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603500"/>
            <a:ext cx="10336461" cy="37017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САМЫЕ КОРОТКИЕ РАССКАЗЫ:</a:t>
            </a:r>
          </a:p>
          <a:p>
            <a:pPr marL="0" indent="0">
              <a:buNone/>
            </a:pPr>
            <a:r>
              <a:rPr lang="ru-RU" b="1" dirty="0" smtClean="0"/>
              <a:t>Р</a:t>
            </a:r>
            <a:r>
              <a:rPr lang="ru-RU" b="1" dirty="0"/>
              <a:t>. </a:t>
            </a:r>
            <a:r>
              <a:rPr lang="ru-RU" b="1" dirty="0" err="1"/>
              <a:t>Брэдбери</a:t>
            </a:r>
            <a:endParaRPr lang="ru-RU" b="1" dirty="0"/>
          </a:p>
          <a:p>
            <a:r>
              <a:rPr lang="ru-RU" dirty="0"/>
              <a:t>Вельд</a:t>
            </a:r>
          </a:p>
          <a:p>
            <a:r>
              <a:rPr lang="ru-RU" dirty="0"/>
              <a:t>И все-таки наш </a:t>
            </a:r>
          </a:p>
          <a:p>
            <a:r>
              <a:rPr lang="ru-RU" dirty="0" smtClean="0"/>
              <a:t>Улыбка</a:t>
            </a:r>
          </a:p>
          <a:p>
            <a:pPr marL="0" indent="0">
              <a:buNone/>
            </a:pPr>
            <a:r>
              <a:rPr lang="ru-RU" b="1" dirty="0" smtClean="0"/>
              <a:t>А.И</a:t>
            </a:r>
            <a:r>
              <a:rPr lang="ru-RU" b="1" dirty="0"/>
              <a:t>. Куприн</a:t>
            </a:r>
          </a:p>
          <a:p>
            <a:r>
              <a:rPr lang="ru-RU" dirty="0"/>
              <a:t>Куст сирени</a:t>
            </a:r>
          </a:p>
          <a:p>
            <a:r>
              <a:rPr lang="ru-RU" dirty="0"/>
              <a:t>Чудесный доктор</a:t>
            </a:r>
          </a:p>
          <a:p>
            <a:pPr marL="0" indent="0">
              <a:buNone/>
            </a:pPr>
            <a:r>
              <a:rPr lang="ru-RU" b="1" dirty="0" smtClean="0"/>
              <a:t>А.П</a:t>
            </a:r>
            <a:r>
              <a:rPr lang="ru-RU" b="1" dirty="0"/>
              <a:t>. Платонов</a:t>
            </a:r>
          </a:p>
          <a:p>
            <a:r>
              <a:rPr lang="ru-RU" dirty="0"/>
              <a:t>Юшка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30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прочитать к сочинению?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442949"/>
            <a:ext cx="9735959" cy="38225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САМЫЕ КОРОТКИЕ </a:t>
            </a:r>
            <a:r>
              <a:rPr lang="ru-RU" b="1" dirty="0" smtClean="0"/>
              <a:t>РАССКАЗЫ: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Умберто </a:t>
            </a:r>
            <a:r>
              <a:rPr lang="ru-RU" b="1" dirty="0"/>
              <a:t>Эко</a:t>
            </a:r>
          </a:p>
          <a:p>
            <a:r>
              <a:rPr lang="ru-RU" dirty="0"/>
              <a:t>Оно</a:t>
            </a:r>
          </a:p>
          <a:p>
            <a:pPr marL="0" indent="0">
              <a:buNone/>
            </a:pPr>
            <a:r>
              <a:rPr lang="ru-RU" b="1" dirty="0" smtClean="0"/>
              <a:t>А</a:t>
            </a:r>
            <a:r>
              <a:rPr lang="ru-RU" b="1" dirty="0"/>
              <a:t>. Грин</a:t>
            </a:r>
          </a:p>
          <a:p>
            <a:r>
              <a:rPr lang="ru-RU" dirty="0"/>
              <a:t>Зеленая лампа</a:t>
            </a:r>
          </a:p>
          <a:p>
            <a:pPr marL="0" indent="0">
              <a:buNone/>
            </a:pPr>
            <a:r>
              <a:rPr lang="ru-RU" b="1" dirty="0" smtClean="0"/>
              <a:t>К.Г</a:t>
            </a:r>
            <a:r>
              <a:rPr lang="ru-RU" b="1" dirty="0"/>
              <a:t>. Паустовский</a:t>
            </a:r>
          </a:p>
          <a:p>
            <a:r>
              <a:rPr lang="ru-RU" dirty="0" smtClean="0"/>
              <a:t>Телеграмма</a:t>
            </a:r>
          </a:p>
          <a:p>
            <a:pPr marL="0" indent="0">
              <a:buNone/>
            </a:pPr>
            <a:r>
              <a:rPr lang="ru-RU" b="1" dirty="0" smtClean="0"/>
              <a:t>Б</a:t>
            </a:r>
            <a:r>
              <a:rPr lang="ru-RU" b="1" dirty="0"/>
              <a:t>. Екимов</a:t>
            </a:r>
          </a:p>
          <a:p>
            <a:r>
              <a:rPr lang="ru-RU" dirty="0"/>
              <a:t>Говори, мама, говори</a:t>
            </a:r>
          </a:p>
          <a:p>
            <a:pPr marL="0" indent="0">
              <a:buNone/>
            </a:pPr>
            <a:r>
              <a:rPr lang="ru-RU" b="1" dirty="0" smtClean="0"/>
              <a:t>Е. </a:t>
            </a:r>
            <a:r>
              <a:rPr lang="ru-RU" b="1" dirty="0" err="1" smtClean="0"/>
              <a:t>Габова</a:t>
            </a:r>
            <a:endParaRPr lang="ru-RU" b="1" dirty="0"/>
          </a:p>
          <a:p>
            <a:r>
              <a:rPr lang="ru-RU" dirty="0"/>
              <a:t>Не пускайте рыжую на озеро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52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746914" y="1118193"/>
            <a:ext cx="8826500" cy="2678113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Успехов на экзамене!!!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746914" y="3771239"/>
            <a:ext cx="8826500" cy="8604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Ни пуха ни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пера</a:t>
            </a:r>
            <a:r>
              <a:rPr lang="ru-RU" sz="3200" b="1" dirty="0" smtClean="0"/>
              <a:t>!!!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8682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5912</TotalTime>
  <Words>2871</Words>
  <Application>Microsoft Office PowerPoint</Application>
  <PresentationFormat>Широкоэкранный</PresentationFormat>
  <Paragraphs>281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Arial</vt:lpstr>
      <vt:lpstr>Century Gothic</vt:lpstr>
      <vt:lpstr>Times New Roman</vt:lpstr>
      <vt:lpstr>Wingdings</vt:lpstr>
      <vt:lpstr>Wingdings 3</vt:lpstr>
      <vt:lpstr>Ион (конференц-зал)</vt:lpstr>
      <vt:lpstr>Итоговое сочинение 2023-2024</vt:lpstr>
      <vt:lpstr>Особенности итогового сочинения в 2023-2024 учебном году</vt:lpstr>
      <vt:lpstr>  Разделы и подразделы  2023-2024 года </vt:lpstr>
      <vt:lpstr>Разделы и подразделы  2023-2024 года</vt:lpstr>
      <vt:lpstr>Разделы и подразделы  2023-2024 года</vt:lpstr>
      <vt:lpstr>КОММЕНТАРИИ К РАЗДЕЛАМ ЗАКРЫТОГО БАНКА ТЕМ ИТОГОВОГО СОЧИНЕНИЯ</vt:lpstr>
      <vt:lpstr>КОММЕНТАРИИ К РАЗДЕЛАМ ЗАКРЫТОГО БАНКА ТЕМ ИТОГОВОГО СОЧИНЕНИЯ</vt:lpstr>
      <vt:lpstr>КОММЕНТАРИИ К РАЗДЕЛАМ ЗАКРЫТОГО БАНКА ТЕМ ИТОГОВОГО СОЧИНЕНИЯ</vt:lpstr>
      <vt:lpstr>Итоговое сочинение </vt:lpstr>
      <vt:lpstr>Образец комплекта тем 2022-2023</vt:lpstr>
      <vt:lpstr>Примерные темы прошлых лет</vt:lpstr>
      <vt:lpstr>Примерные темы прошлых лет</vt:lpstr>
      <vt:lpstr>Примерные темы прошлых лет</vt:lpstr>
      <vt:lpstr>Примерные темы прошлых лет</vt:lpstr>
      <vt:lpstr>Примерные темы прошлых лет</vt:lpstr>
      <vt:lpstr>Примерные темы прошлых лет</vt:lpstr>
      <vt:lpstr>Декабрьское сочинение –это не сочинение ЕГЭ!!!!!!!</vt:lpstr>
      <vt:lpstr>Презентация PowerPoint</vt:lpstr>
      <vt:lpstr>Требования к сочинению</vt:lpstr>
      <vt:lpstr>Критерии оценивания сочинения:</vt:lpstr>
      <vt:lpstr>     Переходим  к практике</vt:lpstr>
      <vt:lpstr>Структура сочинения</vt:lpstr>
      <vt:lpstr>Композиция сочинения</vt:lpstr>
      <vt:lpstr>Композиция сочинения</vt:lpstr>
      <vt:lpstr>Композиция сочинения</vt:lpstr>
      <vt:lpstr>Без литературного аргумента сочинения быть не может!!!!!!!!!!!!   1. Можно брать 1 аргумент из одного произведения, 2 аргумент из другого произведения  2. Можно брать 2 разных аргумента из одного произведения  3. Можно приводить в пример контраргумент</vt:lpstr>
      <vt:lpstr>ПИШЕМ ВСТУПЛЕНИЕ-ФОРМУЛИРУЕМ ТЕЗИС</vt:lpstr>
      <vt:lpstr>ПИШЕМ ВСТУПЛЕНИЕ-ФОРМУЛИРУЕМ ТЕЗИС</vt:lpstr>
      <vt:lpstr>ПИШЕМ ВСТУПЛЕНИЕ-ФОРМУЛИРУЕМ ТЕЗИС</vt:lpstr>
      <vt:lpstr>ПИШЕМ ВСТУПЛЕНИЕ-ФОРМУЛИРУЕМ ТЕЗИС</vt:lpstr>
      <vt:lpstr>ПИШЕМ ВСТУПЛЕНИЕ-ФОРМУЛИРУЕМ ТЕЗИС</vt:lpstr>
      <vt:lpstr>Рекомендации по написанию итогового сочинения</vt:lpstr>
      <vt:lpstr>Что перечитать к сочинению?</vt:lpstr>
      <vt:lpstr>Что перечитать к сочинению?</vt:lpstr>
      <vt:lpstr>Что прочитать к сочинению?</vt:lpstr>
      <vt:lpstr>Что прочитать к сочинению?</vt:lpstr>
      <vt:lpstr>Что прочитать к сочинению?</vt:lpstr>
      <vt:lpstr>Успехов на экзамене!!!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сочинение 2022-2023</dc:title>
  <dc:creator>Пользователь Windows</dc:creator>
  <cp:lastModifiedBy>Пользователь Windows</cp:lastModifiedBy>
  <cp:revision>83</cp:revision>
  <dcterms:created xsi:type="dcterms:W3CDTF">2022-10-12T14:35:11Z</dcterms:created>
  <dcterms:modified xsi:type="dcterms:W3CDTF">2023-10-31T09:27:27Z</dcterms:modified>
</cp:coreProperties>
</file>